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bin" panose="020B0604020202020204" charset="0"/>
      <p:regular r:id="rId13"/>
    </p:embeddedFont>
    <p:embeddedFont>
      <p:font typeface="Unbounde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28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2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0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387560"/>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Canny Algorithm for Edge Detection</a:t>
            </a:r>
            <a:endParaRPr lang="en-US" sz="4400" dirty="0"/>
          </a:p>
        </p:txBody>
      </p:sp>
      <p:sp>
        <p:nvSpPr>
          <p:cNvPr id="4" name="Text 1"/>
          <p:cNvSpPr/>
          <p:nvPr/>
        </p:nvSpPr>
        <p:spPr>
          <a:xfrm>
            <a:off x="837724" y="4154567"/>
            <a:ext cx="7468553"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5" name="Text 2"/>
          <p:cNvSpPr/>
          <p:nvPr/>
        </p:nvSpPr>
        <p:spPr>
          <a:xfrm>
            <a:off x="837724" y="6277372"/>
            <a:ext cx="7468553"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HARIHARAN S</a:t>
            </a:r>
            <a:endParaRPr lang="en-US" sz="1850" dirty="0"/>
          </a:p>
        </p:txBody>
      </p:sp>
      <p:sp>
        <p:nvSpPr>
          <p:cNvPr id="6" name="Text 3"/>
          <p:cNvSpPr/>
          <p:nvPr/>
        </p:nvSpPr>
        <p:spPr>
          <a:xfrm>
            <a:off x="837724" y="6660396"/>
            <a:ext cx="7468553"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III - Bsc IT.</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sp>
      <p:sp>
        <p:nvSpPr>
          <p:cNvPr id="4" name="Text 1"/>
          <p:cNvSpPr/>
          <p:nvPr/>
        </p:nvSpPr>
        <p:spPr>
          <a:xfrm>
            <a:off x="837724" y="3391733"/>
            <a:ext cx="88378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                             THANK YOU!!!</a:t>
            </a:r>
            <a:endParaRPr lang="en-US" sz="4400" dirty="0"/>
          </a:p>
        </p:txBody>
      </p:sp>
      <p:sp>
        <p:nvSpPr>
          <p:cNvPr id="5" name="Text 2"/>
          <p:cNvSpPr/>
          <p:nvPr/>
        </p:nvSpPr>
        <p:spPr>
          <a:xfrm>
            <a:off x="837724" y="4454723"/>
            <a:ext cx="12954952"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165033"/>
            <a:ext cx="7934087"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                             OUTLINES </a:t>
            </a:r>
            <a:endParaRPr lang="en-US" sz="4400" dirty="0"/>
          </a:p>
        </p:txBody>
      </p:sp>
      <p:sp>
        <p:nvSpPr>
          <p:cNvPr id="3" name="Text 1"/>
          <p:cNvSpPr/>
          <p:nvPr/>
        </p:nvSpPr>
        <p:spPr>
          <a:xfrm>
            <a:off x="837724" y="3347799"/>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a:pPr>
            <a:r>
              <a:rPr lang="en-US" sz="1850" dirty="0">
                <a:solidFill>
                  <a:srgbClr val="CAD6DE"/>
                </a:solidFill>
                <a:latin typeface="Cabin" pitchFamily="34" charset="0"/>
                <a:ea typeface="Cabin" pitchFamily="34" charset="-122"/>
                <a:cs typeface="Cabin" pitchFamily="34" charset="-120"/>
              </a:rPr>
              <a:t>ABSTRACT</a:t>
            </a:r>
            <a:endParaRPr lang="en-US" sz="1850" dirty="0"/>
          </a:p>
        </p:txBody>
      </p:sp>
      <p:sp>
        <p:nvSpPr>
          <p:cNvPr id="4" name="Text 2"/>
          <p:cNvSpPr/>
          <p:nvPr/>
        </p:nvSpPr>
        <p:spPr>
          <a:xfrm>
            <a:off x="837724" y="3814524"/>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2"/>
            </a:pPr>
            <a:r>
              <a:rPr lang="en-US" sz="1850" dirty="0">
                <a:solidFill>
                  <a:srgbClr val="CAD6DE"/>
                </a:solidFill>
                <a:latin typeface="Cabin" pitchFamily="34" charset="0"/>
                <a:ea typeface="Cabin" pitchFamily="34" charset="-122"/>
                <a:cs typeface="Cabin" pitchFamily="34" charset="-120"/>
              </a:rPr>
              <a:t>SYSTEM SPECIFIACTION</a:t>
            </a:r>
            <a:endParaRPr lang="en-US" sz="1850" dirty="0"/>
          </a:p>
        </p:txBody>
      </p:sp>
      <p:sp>
        <p:nvSpPr>
          <p:cNvPr id="5" name="Text 3"/>
          <p:cNvSpPr/>
          <p:nvPr/>
        </p:nvSpPr>
        <p:spPr>
          <a:xfrm>
            <a:off x="837724" y="4281249"/>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3"/>
            </a:pPr>
            <a:r>
              <a:rPr lang="en-US" sz="1850" dirty="0">
                <a:solidFill>
                  <a:srgbClr val="CAD6DE"/>
                </a:solidFill>
                <a:latin typeface="Cabin" pitchFamily="34" charset="0"/>
                <a:ea typeface="Cabin" pitchFamily="34" charset="-122"/>
                <a:cs typeface="Cabin" pitchFamily="34" charset="-120"/>
              </a:rPr>
              <a:t>EXISTING AND PROPOSED WORK</a:t>
            </a:r>
            <a:endParaRPr lang="en-US" sz="1850" dirty="0"/>
          </a:p>
        </p:txBody>
      </p:sp>
      <p:sp>
        <p:nvSpPr>
          <p:cNvPr id="6" name="Text 4"/>
          <p:cNvSpPr/>
          <p:nvPr/>
        </p:nvSpPr>
        <p:spPr>
          <a:xfrm>
            <a:off x="837724" y="4747974"/>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4"/>
            </a:pPr>
            <a:r>
              <a:rPr lang="en-US" sz="1850" dirty="0">
                <a:solidFill>
                  <a:srgbClr val="CAD6DE"/>
                </a:solidFill>
                <a:latin typeface="Cabin" pitchFamily="34" charset="0"/>
                <a:ea typeface="Cabin" pitchFamily="34" charset="-122"/>
                <a:cs typeface="Cabin" pitchFamily="34" charset="-120"/>
              </a:rPr>
              <a:t>MODULES AND ALGORITHM</a:t>
            </a:r>
            <a:endParaRPr lang="en-US" sz="1850" dirty="0"/>
          </a:p>
        </p:txBody>
      </p:sp>
      <p:sp>
        <p:nvSpPr>
          <p:cNvPr id="7" name="Text 5"/>
          <p:cNvSpPr/>
          <p:nvPr/>
        </p:nvSpPr>
        <p:spPr>
          <a:xfrm>
            <a:off x="837724" y="5214699"/>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5"/>
            </a:pPr>
            <a:r>
              <a:rPr lang="en-US" sz="1850" dirty="0">
                <a:solidFill>
                  <a:srgbClr val="CAD6DE"/>
                </a:solidFill>
                <a:latin typeface="Cabin" pitchFamily="34" charset="0"/>
                <a:ea typeface="Cabin" pitchFamily="34" charset="-122"/>
                <a:cs typeface="Cabin" pitchFamily="34" charset="-120"/>
              </a:rPr>
              <a:t>CONCLUSION</a:t>
            </a:r>
            <a:endParaRPr lang="en-US" sz="1850" dirty="0"/>
          </a:p>
        </p:txBody>
      </p:sp>
      <p:sp>
        <p:nvSpPr>
          <p:cNvPr id="8" name="Text 6"/>
          <p:cNvSpPr/>
          <p:nvPr/>
        </p:nvSpPr>
        <p:spPr>
          <a:xfrm>
            <a:off x="837724" y="5681424"/>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6"/>
            </a:pPr>
            <a:r>
              <a:rPr lang="en-US" sz="1850" dirty="0">
                <a:solidFill>
                  <a:srgbClr val="CAD6DE"/>
                </a:solidFill>
                <a:latin typeface="Cabin" pitchFamily="34" charset="0"/>
                <a:ea typeface="Cabin" pitchFamily="34" charset="-122"/>
                <a:cs typeface="Cabin" pitchFamily="34" charset="-120"/>
              </a:rPr>
              <a:t>REFERENCE</a:t>
            </a:r>
            <a:endParaRPr lang="en-US" sz="1850" dirty="0"/>
          </a:p>
        </p:txBody>
      </p:sp>
      <p:sp>
        <p:nvSpPr>
          <p:cNvPr id="9" name="Rectangle 8">
            <a:extLst>
              <a:ext uri="{FF2B5EF4-FFF2-40B4-BE49-F238E27FC236}">
                <a16:creationId xmlns:a16="http://schemas.microsoft.com/office/drawing/2014/main" id="{ECCD6801-10D6-39EE-CAD3-0B35AF8A3FDC}"/>
              </a:ext>
            </a:extLst>
          </p:cNvPr>
          <p:cNvSpPr/>
          <p:nvPr/>
        </p:nvSpPr>
        <p:spPr>
          <a:xfrm>
            <a:off x="12720577" y="7755038"/>
            <a:ext cx="1817226" cy="38302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121825"/>
            <a:ext cx="8202097"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                              ABSTRACT</a:t>
            </a:r>
            <a:endParaRPr lang="en-US" sz="4400" dirty="0"/>
          </a:p>
        </p:txBody>
      </p:sp>
      <p:sp>
        <p:nvSpPr>
          <p:cNvPr id="4" name="Text 1"/>
          <p:cNvSpPr/>
          <p:nvPr/>
        </p:nvSpPr>
        <p:spPr>
          <a:xfrm>
            <a:off x="837724" y="5184815"/>
            <a:ext cx="12954952" cy="1915120"/>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Edge detection is a critical process in digital image processing, essential for applications such as object recognition, segmentation, and tracking. Various edge detection techniques exist, including Prewitt, Kirsch, and Robert Cross. This study compares two widely used algorithms—Canny and Sobel—for facial image analysis. The evaluation focuses on accuracy and speed. Experimental results indicate that the Canny algorithm outperforms Sobel in terms of efficiency and precision, making it a superior choice for edge detection.</a:t>
            </a:r>
            <a:endParaRPr lang="en-US" sz="1850" dirty="0"/>
          </a:p>
        </p:txBody>
      </p:sp>
      <p:sp>
        <p:nvSpPr>
          <p:cNvPr id="5" name="Rectangle 4">
            <a:extLst>
              <a:ext uri="{FF2B5EF4-FFF2-40B4-BE49-F238E27FC236}">
                <a16:creationId xmlns:a16="http://schemas.microsoft.com/office/drawing/2014/main" id="{5BDC5FC5-AFAE-550F-BEBA-43F1DF7BDA7E}"/>
              </a:ext>
            </a:extLst>
          </p:cNvPr>
          <p:cNvSpPr/>
          <p:nvPr/>
        </p:nvSpPr>
        <p:spPr>
          <a:xfrm>
            <a:off x="12824749" y="7720314"/>
            <a:ext cx="1713054" cy="40511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pattFill prst="pct90">
          <a:fgClr>
            <a:srgbClr val="002060"/>
          </a:fgClr>
          <a:bgClr>
            <a:schemeClr val="bg1"/>
          </a:bgClr>
        </a:patt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143000"/>
            <a:ext cx="7185541"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System Specification</a:t>
            </a:r>
            <a:endParaRPr lang="en-US" sz="4400" dirty="0"/>
          </a:p>
        </p:txBody>
      </p:sp>
      <p:sp>
        <p:nvSpPr>
          <p:cNvPr id="4" name="Text 1"/>
          <p:cNvSpPr/>
          <p:nvPr/>
        </p:nvSpPr>
        <p:spPr>
          <a:xfrm>
            <a:off x="6324124" y="2205990"/>
            <a:ext cx="4331256" cy="351949"/>
          </a:xfrm>
          <a:prstGeom prst="rect">
            <a:avLst/>
          </a:prstGeom>
          <a:noFill/>
          <a:ln/>
        </p:spPr>
        <p:txBody>
          <a:bodyPr wrap="none" lIns="0" tIns="0" rIns="0" bIns="0" rtlCol="0" anchor="t"/>
          <a:lstStyle/>
          <a:p>
            <a:pPr marL="0" indent="0">
              <a:lnSpc>
                <a:spcPts val="2750"/>
              </a:lnSpc>
              <a:buNone/>
            </a:pPr>
            <a:r>
              <a:rPr lang="en-US" sz="2200" b="1" dirty="0">
                <a:solidFill>
                  <a:srgbClr val="AEE4BD"/>
                </a:solidFill>
                <a:latin typeface="Unbounded" pitchFamily="34" charset="0"/>
                <a:ea typeface="Unbounded" pitchFamily="34" charset="-122"/>
                <a:cs typeface="Unbounded" pitchFamily="34" charset="-120"/>
              </a:rPr>
              <a:t>Hardware Requirements</a:t>
            </a:r>
            <a:endParaRPr lang="en-US" sz="2200" dirty="0"/>
          </a:p>
        </p:txBody>
      </p:sp>
      <p:sp>
        <p:nvSpPr>
          <p:cNvPr id="5" name="Text 2"/>
          <p:cNvSpPr/>
          <p:nvPr/>
        </p:nvSpPr>
        <p:spPr>
          <a:xfrm>
            <a:off x="6324124" y="2916912"/>
            <a:ext cx="7468553" cy="383024"/>
          </a:xfrm>
          <a:prstGeom prst="rect">
            <a:avLst/>
          </a:prstGeom>
          <a:noFill/>
          <a:ln/>
        </p:spPr>
        <p:txBody>
          <a:bodyPr wrap="none" lIns="0" tIns="0" rIns="0" bIns="0" rtlCol="0" anchor="t"/>
          <a:lstStyle/>
          <a:p>
            <a:pPr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Processor:</a:t>
            </a:r>
            <a:r>
              <a:rPr lang="en-US" sz="1850" dirty="0">
                <a:solidFill>
                  <a:srgbClr val="CAD6DE"/>
                </a:solidFill>
                <a:latin typeface="Cabin" pitchFamily="34" charset="0"/>
                <a:ea typeface="Cabin" pitchFamily="34" charset="-122"/>
                <a:cs typeface="Cabin" pitchFamily="34" charset="-120"/>
              </a:rPr>
              <a:t> Intel i3 or higher</a:t>
            </a:r>
            <a:endParaRPr lang="en-US" sz="1850" dirty="0"/>
          </a:p>
        </p:txBody>
      </p:sp>
      <p:sp>
        <p:nvSpPr>
          <p:cNvPr id="6" name="Text 3"/>
          <p:cNvSpPr/>
          <p:nvPr/>
        </p:nvSpPr>
        <p:spPr>
          <a:xfrm>
            <a:off x="6324124" y="3383637"/>
            <a:ext cx="7468553" cy="383024"/>
          </a:xfrm>
          <a:prstGeom prst="rect">
            <a:avLst/>
          </a:prstGeom>
          <a:noFill/>
          <a:ln/>
        </p:spPr>
        <p:txBody>
          <a:bodyPr wrap="none" lIns="0" tIns="0" rIns="0" bIns="0" rtlCol="0" anchor="t"/>
          <a:lstStyle/>
          <a:p>
            <a:pPr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RAM:</a:t>
            </a:r>
            <a:r>
              <a:rPr lang="en-US" sz="1850" dirty="0">
                <a:solidFill>
                  <a:srgbClr val="CAD6DE"/>
                </a:solidFill>
                <a:latin typeface="Cabin" pitchFamily="34" charset="0"/>
                <a:ea typeface="Cabin" pitchFamily="34" charset="-122"/>
                <a:cs typeface="Cabin" pitchFamily="34" charset="-120"/>
              </a:rPr>
              <a:t> 4GB</a:t>
            </a:r>
            <a:endParaRPr lang="en-US" sz="1850" dirty="0"/>
          </a:p>
        </p:txBody>
      </p:sp>
      <p:sp>
        <p:nvSpPr>
          <p:cNvPr id="7" name="Text 4"/>
          <p:cNvSpPr/>
          <p:nvPr/>
        </p:nvSpPr>
        <p:spPr>
          <a:xfrm>
            <a:off x="6324124" y="3850362"/>
            <a:ext cx="7468553" cy="383024"/>
          </a:xfrm>
          <a:prstGeom prst="rect">
            <a:avLst/>
          </a:prstGeom>
          <a:noFill/>
          <a:ln/>
        </p:spPr>
        <p:txBody>
          <a:bodyPr wrap="none" lIns="0" tIns="0" rIns="0" bIns="0" rtlCol="0" anchor="t"/>
          <a:lstStyle/>
          <a:p>
            <a:pPr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Hard Disk:</a:t>
            </a:r>
            <a:r>
              <a:rPr lang="en-US" sz="1850" dirty="0">
                <a:solidFill>
                  <a:srgbClr val="CAD6DE"/>
                </a:solidFill>
                <a:latin typeface="Cabin" pitchFamily="34" charset="0"/>
                <a:ea typeface="Cabin" pitchFamily="34" charset="-122"/>
                <a:cs typeface="Cabin" pitchFamily="34" charset="-120"/>
              </a:rPr>
              <a:t> 420GB</a:t>
            </a:r>
            <a:endParaRPr lang="en-US" sz="1850" dirty="0"/>
          </a:p>
        </p:txBody>
      </p:sp>
      <p:sp>
        <p:nvSpPr>
          <p:cNvPr id="8" name="Text 5"/>
          <p:cNvSpPr/>
          <p:nvPr/>
        </p:nvSpPr>
        <p:spPr>
          <a:xfrm>
            <a:off x="6324124" y="4317087"/>
            <a:ext cx="7468553" cy="383024"/>
          </a:xfrm>
          <a:prstGeom prst="rect">
            <a:avLst/>
          </a:prstGeom>
          <a:noFill/>
          <a:ln/>
        </p:spPr>
        <p:txBody>
          <a:bodyPr wrap="none" lIns="0" tIns="0" rIns="0" bIns="0" rtlCol="0" anchor="t"/>
          <a:lstStyle/>
          <a:p>
            <a:pPr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Monitor:</a:t>
            </a:r>
            <a:r>
              <a:rPr lang="en-US" sz="1850" dirty="0">
                <a:solidFill>
                  <a:srgbClr val="CAD6DE"/>
                </a:solidFill>
                <a:latin typeface="Cabin" pitchFamily="34" charset="0"/>
                <a:ea typeface="Cabin" pitchFamily="34" charset="-122"/>
                <a:cs typeface="Cabin" pitchFamily="34" charset="-120"/>
              </a:rPr>
              <a:t> 15” Color Display</a:t>
            </a:r>
            <a:endParaRPr lang="en-US" sz="1850" dirty="0"/>
          </a:p>
        </p:txBody>
      </p:sp>
      <p:sp>
        <p:nvSpPr>
          <p:cNvPr id="9" name="Text 6"/>
          <p:cNvSpPr/>
          <p:nvPr/>
        </p:nvSpPr>
        <p:spPr>
          <a:xfrm>
            <a:off x="6324124" y="4783812"/>
            <a:ext cx="7468553" cy="383024"/>
          </a:xfrm>
          <a:prstGeom prst="rect">
            <a:avLst/>
          </a:prstGeom>
          <a:noFill/>
          <a:ln/>
        </p:spPr>
        <p:txBody>
          <a:bodyPr wrap="none" lIns="0" tIns="0" rIns="0" bIns="0" rtlCol="0" anchor="t"/>
          <a:lstStyle/>
          <a:p>
            <a:pPr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Keyboard &amp; Mouse:</a:t>
            </a:r>
            <a:r>
              <a:rPr lang="en-US" sz="1850" dirty="0">
                <a:solidFill>
                  <a:srgbClr val="CAD6DE"/>
                </a:solidFill>
                <a:latin typeface="Cabin" pitchFamily="34" charset="0"/>
                <a:ea typeface="Cabin" pitchFamily="34" charset="-122"/>
                <a:cs typeface="Cabin" pitchFamily="34" charset="-120"/>
              </a:rPr>
              <a:t> Standard</a:t>
            </a:r>
            <a:endParaRPr lang="en-US" sz="1850" dirty="0"/>
          </a:p>
        </p:txBody>
      </p:sp>
      <p:sp>
        <p:nvSpPr>
          <p:cNvPr id="10" name="Text 7"/>
          <p:cNvSpPr/>
          <p:nvPr/>
        </p:nvSpPr>
        <p:spPr>
          <a:xfrm>
            <a:off x="6324124" y="5525810"/>
            <a:ext cx="4245888" cy="351949"/>
          </a:xfrm>
          <a:prstGeom prst="rect">
            <a:avLst/>
          </a:prstGeom>
          <a:noFill/>
          <a:ln/>
        </p:spPr>
        <p:txBody>
          <a:bodyPr wrap="none" lIns="0" tIns="0" rIns="0" bIns="0" rtlCol="0" anchor="t"/>
          <a:lstStyle/>
          <a:p>
            <a:pPr marL="0" indent="0">
              <a:lnSpc>
                <a:spcPts val="2750"/>
              </a:lnSpc>
              <a:buNone/>
            </a:pPr>
            <a:r>
              <a:rPr lang="en-US" sz="2200" b="1" dirty="0">
                <a:solidFill>
                  <a:srgbClr val="AEE4BD"/>
                </a:solidFill>
                <a:latin typeface="Unbounded" pitchFamily="34" charset="0"/>
                <a:ea typeface="Unbounded" pitchFamily="34" charset="-122"/>
                <a:cs typeface="Unbounded" pitchFamily="34" charset="-120"/>
              </a:rPr>
              <a:t>Software Requirements</a:t>
            </a:r>
            <a:endParaRPr lang="en-US" sz="2200" dirty="0"/>
          </a:p>
        </p:txBody>
      </p:sp>
      <p:sp>
        <p:nvSpPr>
          <p:cNvPr id="11" name="Text 8"/>
          <p:cNvSpPr/>
          <p:nvPr/>
        </p:nvSpPr>
        <p:spPr>
          <a:xfrm>
            <a:off x="6324124" y="6236732"/>
            <a:ext cx="7468553" cy="383024"/>
          </a:xfrm>
          <a:prstGeom prst="rect">
            <a:avLst/>
          </a:prstGeom>
          <a:noFill/>
          <a:ln/>
        </p:spPr>
        <p:txBody>
          <a:bodyPr wrap="none" lIns="0" tIns="0" rIns="0" bIns="0" rtlCol="0" anchor="t"/>
          <a:lstStyle/>
          <a:p>
            <a:pPr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Operating System:</a:t>
            </a:r>
            <a:r>
              <a:rPr lang="en-US" sz="1850" dirty="0">
                <a:solidFill>
                  <a:srgbClr val="CAD6DE"/>
                </a:solidFill>
                <a:latin typeface="Cabin" pitchFamily="34" charset="0"/>
                <a:ea typeface="Cabin" pitchFamily="34" charset="-122"/>
                <a:cs typeface="Cabin" pitchFamily="34" charset="-120"/>
              </a:rPr>
              <a:t> Windows 7 or later</a:t>
            </a:r>
            <a:endParaRPr lang="en-US" sz="1850" dirty="0"/>
          </a:p>
        </p:txBody>
      </p:sp>
      <p:sp>
        <p:nvSpPr>
          <p:cNvPr id="12" name="Text 9"/>
          <p:cNvSpPr/>
          <p:nvPr/>
        </p:nvSpPr>
        <p:spPr>
          <a:xfrm>
            <a:off x="6324124" y="6703457"/>
            <a:ext cx="7468553" cy="383024"/>
          </a:xfrm>
          <a:prstGeom prst="rect">
            <a:avLst/>
          </a:prstGeom>
          <a:noFill/>
          <a:ln/>
        </p:spPr>
        <p:txBody>
          <a:bodyPr wrap="none" lIns="0" tIns="0" rIns="0" bIns="0" rtlCol="0" anchor="t"/>
          <a:lstStyle/>
          <a:p>
            <a:pPr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Programming Language:</a:t>
            </a:r>
            <a:r>
              <a:rPr lang="en-US" sz="1850" dirty="0">
                <a:solidFill>
                  <a:srgbClr val="CAD6DE"/>
                </a:solidFill>
                <a:latin typeface="Cabin" pitchFamily="34" charset="0"/>
                <a:ea typeface="Cabin" pitchFamily="34" charset="-122"/>
                <a:cs typeface="Cabin" pitchFamily="34" charset="-120"/>
              </a:rPr>
              <a:t> MATLAB</a:t>
            </a:r>
            <a:endParaRPr lang="en-US" sz="1850" dirty="0"/>
          </a:p>
        </p:txBody>
      </p:sp>
      <p:sp>
        <p:nvSpPr>
          <p:cNvPr id="14" name="Rectangle 13">
            <a:extLst>
              <a:ext uri="{FF2B5EF4-FFF2-40B4-BE49-F238E27FC236}">
                <a16:creationId xmlns:a16="http://schemas.microsoft.com/office/drawing/2014/main" id="{97719A4B-A5F7-1E47-DFC9-56711A48EC89}"/>
              </a:ext>
            </a:extLst>
          </p:cNvPr>
          <p:cNvSpPr/>
          <p:nvPr/>
        </p:nvSpPr>
        <p:spPr>
          <a:xfrm>
            <a:off x="12778451" y="7743463"/>
            <a:ext cx="1759352" cy="383024"/>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1406" y="607576"/>
            <a:ext cx="7601188" cy="1296591"/>
          </a:xfrm>
          <a:prstGeom prst="rect">
            <a:avLst/>
          </a:prstGeom>
          <a:noFill/>
          <a:ln/>
        </p:spPr>
        <p:txBody>
          <a:bodyPr wrap="square" lIns="0" tIns="0" rIns="0" bIns="0" rtlCol="0" anchor="t"/>
          <a:lstStyle/>
          <a:p>
            <a:pPr marL="0" indent="0">
              <a:lnSpc>
                <a:spcPts val="5100"/>
              </a:lnSpc>
              <a:buNone/>
            </a:pPr>
            <a:r>
              <a:rPr lang="en-US" sz="4050" dirty="0">
                <a:solidFill>
                  <a:srgbClr val="FFFFFF"/>
                </a:solidFill>
                <a:latin typeface="Unbounded" pitchFamily="34" charset="0"/>
                <a:ea typeface="Unbounded" pitchFamily="34" charset="-122"/>
                <a:cs typeface="Unbounded" pitchFamily="34" charset="-120"/>
              </a:rPr>
              <a:t>EXISTING AND PROPOSED WORK</a:t>
            </a:r>
            <a:endParaRPr lang="en-US" sz="4050" dirty="0"/>
          </a:p>
        </p:txBody>
      </p:sp>
      <p:sp>
        <p:nvSpPr>
          <p:cNvPr id="4" name="Text 1"/>
          <p:cNvSpPr/>
          <p:nvPr/>
        </p:nvSpPr>
        <p:spPr>
          <a:xfrm>
            <a:off x="771406" y="2234684"/>
            <a:ext cx="7601188" cy="440769"/>
          </a:xfrm>
          <a:prstGeom prst="rect">
            <a:avLst/>
          </a:prstGeom>
          <a:noFill/>
          <a:ln/>
        </p:spPr>
        <p:txBody>
          <a:bodyPr wrap="none" lIns="0" tIns="0" rIns="0" bIns="0" rtlCol="0" anchor="t"/>
          <a:lstStyle/>
          <a:p>
            <a:pPr marL="0" indent="0">
              <a:lnSpc>
                <a:spcPts val="3450"/>
              </a:lnSpc>
              <a:buNone/>
            </a:pPr>
            <a:r>
              <a:rPr lang="en-US" sz="2150" dirty="0">
                <a:solidFill>
                  <a:srgbClr val="AEE4BD"/>
                </a:solidFill>
                <a:latin typeface="Cabin" pitchFamily="34" charset="0"/>
                <a:ea typeface="Cabin" pitchFamily="34" charset="-122"/>
                <a:cs typeface="Cabin" pitchFamily="34" charset="-120"/>
              </a:rPr>
              <a:t>EXISTING </a:t>
            </a:r>
            <a:endParaRPr lang="en-US" sz="2150" dirty="0"/>
          </a:p>
        </p:txBody>
      </p:sp>
      <p:sp>
        <p:nvSpPr>
          <p:cNvPr id="5" name="Text 2"/>
          <p:cNvSpPr/>
          <p:nvPr/>
        </p:nvSpPr>
        <p:spPr>
          <a:xfrm>
            <a:off x="771406" y="2923342"/>
            <a:ext cx="7601188" cy="1410176"/>
          </a:xfrm>
          <a:prstGeom prst="rect">
            <a:avLst/>
          </a:prstGeom>
          <a:noFill/>
          <a:ln/>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Traditional face recognition techniques use appearance-based methods that represent an image as a high-dimensional vector. However, the large dimensionality makes recognition slow and less efficient. Common dimensionality reduction techniques used are:</a:t>
            </a:r>
            <a:endParaRPr lang="en-US" sz="1700" dirty="0"/>
          </a:p>
        </p:txBody>
      </p:sp>
      <p:sp>
        <p:nvSpPr>
          <p:cNvPr id="6" name="Text 3"/>
          <p:cNvSpPr/>
          <p:nvPr/>
        </p:nvSpPr>
        <p:spPr>
          <a:xfrm>
            <a:off x="771406" y="4581406"/>
            <a:ext cx="7601188" cy="352544"/>
          </a:xfrm>
          <a:prstGeom prst="rect">
            <a:avLst/>
          </a:prstGeom>
          <a:noFill/>
          <a:ln/>
        </p:spPr>
        <p:txBody>
          <a:bodyPr wrap="none" lIns="0" tIns="0" rIns="0" bIns="0" rtlCol="0" anchor="t"/>
          <a:lstStyle/>
          <a:p>
            <a:pPr marL="342900" indent="-342900">
              <a:lnSpc>
                <a:spcPts val="2750"/>
              </a:lnSpc>
              <a:buSzPct val="100000"/>
              <a:buChar char="•"/>
            </a:pPr>
            <a:r>
              <a:rPr lang="en-US" sz="1700" b="1" dirty="0">
                <a:solidFill>
                  <a:srgbClr val="CAD6DE"/>
                </a:solidFill>
                <a:latin typeface="Cabin" pitchFamily="34" charset="0"/>
                <a:ea typeface="Cabin" pitchFamily="34" charset="-122"/>
                <a:cs typeface="Cabin" pitchFamily="34" charset="-120"/>
              </a:rPr>
              <a:t>Principal Component Analysis (PCA)</a:t>
            </a:r>
            <a:endParaRPr lang="en-US" sz="1700" dirty="0"/>
          </a:p>
        </p:txBody>
      </p:sp>
      <p:sp>
        <p:nvSpPr>
          <p:cNvPr id="7" name="Text 4"/>
          <p:cNvSpPr/>
          <p:nvPr/>
        </p:nvSpPr>
        <p:spPr>
          <a:xfrm>
            <a:off x="771406" y="5010983"/>
            <a:ext cx="7601188" cy="352544"/>
          </a:xfrm>
          <a:prstGeom prst="rect">
            <a:avLst/>
          </a:prstGeom>
          <a:noFill/>
          <a:ln/>
        </p:spPr>
        <p:txBody>
          <a:bodyPr wrap="none" lIns="0" tIns="0" rIns="0" bIns="0" rtlCol="0" anchor="t"/>
          <a:lstStyle/>
          <a:p>
            <a:pPr marL="342900" indent="-342900">
              <a:lnSpc>
                <a:spcPts val="2750"/>
              </a:lnSpc>
              <a:buSzPct val="100000"/>
              <a:buChar char="•"/>
            </a:pPr>
            <a:r>
              <a:rPr lang="en-US" sz="1700" b="1" dirty="0">
                <a:solidFill>
                  <a:srgbClr val="CAD6DE"/>
                </a:solidFill>
                <a:latin typeface="Cabin" pitchFamily="34" charset="0"/>
                <a:ea typeface="Cabin" pitchFamily="34" charset="-122"/>
                <a:cs typeface="Cabin" pitchFamily="34" charset="-120"/>
              </a:rPr>
              <a:t>Linear Discriminant Analysis (LDA)</a:t>
            </a:r>
            <a:endParaRPr lang="en-US" sz="1700" dirty="0"/>
          </a:p>
        </p:txBody>
      </p:sp>
      <p:sp>
        <p:nvSpPr>
          <p:cNvPr id="8" name="Text 5"/>
          <p:cNvSpPr/>
          <p:nvPr/>
        </p:nvSpPr>
        <p:spPr>
          <a:xfrm>
            <a:off x="771406" y="5611416"/>
            <a:ext cx="7601188" cy="352544"/>
          </a:xfrm>
          <a:prstGeom prst="rect">
            <a:avLst/>
          </a:prstGeom>
          <a:noFill/>
          <a:ln/>
        </p:spPr>
        <p:txBody>
          <a:bodyPr wrap="none" lIns="0" tIns="0" rIns="0" bIns="0" rtlCol="0" anchor="t"/>
          <a:lstStyle/>
          <a:p>
            <a:pPr marL="0" indent="0">
              <a:lnSpc>
                <a:spcPts val="2750"/>
              </a:lnSpc>
              <a:buNone/>
            </a:pPr>
            <a:r>
              <a:rPr lang="en-US" sz="1700" dirty="0">
                <a:solidFill>
                  <a:srgbClr val="AEE4BD"/>
                </a:solidFill>
                <a:latin typeface="Cabin" pitchFamily="34" charset="0"/>
                <a:ea typeface="Cabin" pitchFamily="34" charset="-122"/>
                <a:cs typeface="Cabin" pitchFamily="34" charset="-120"/>
              </a:rPr>
              <a:t>PROPOSED SYSTEM</a:t>
            </a:r>
            <a:endParaRPr lang="en-US" sz="1700" dirty="0"/>
          </a:p>
        </p:txBody>
      </p:sp>
      <p:sp>
        <p:nvSpPr>
          <p:cNvPr id="9" name="Text 6"/>
          <p:cNvSpPr/>
          <p:nvPr/>
        </p:nvSpPr>
        <p:spPr>
          <a:xfrm>
            <a:off x="771406" y="6211848"/>
            <a:ext cx="7601188" cy="1410176"/>
          </a:xfrm>
          <a:prstGeom prst="rect">
            <a:avLst/>
          </a:prstGeom>
          <a:noFill/>
          <a:ln/>
        </p:spPr>
        <p:txBody>
          <a:bodyPr wrap="square" lIns="0" tIns="0" rIns="0" bIns="0" rtlCol="0" anchor="t"/>
          <a:lstStyle/>
          <a:p>
            <a:pPr marL="0" indent="0">
              <a:lnSpc>
                <a:spcPts val="2750"/>
              </a:lnSpc>
              <a:buNone/>
            </a:pPr>
            <a:r>
              <a:rPr lang="en-US" sz="1700" dirty="0">
                <a:solidFill>
                  <a:srgbClr val="CAD6DE"/>
                </a:solidFill>
                <a:latin typeface="Cabin" pitchFamily="34" charset="0"/>
                <a:ea typeface="Cabin" pitchFamily="34" charset="-122"/>
                <a:cs typeface="Cabin" pitchFamily="34" charset="-120"/>
              </a:rPr>
              <a:t>This project introduces Canny and Sobel edge detection algorithms for facial image recognition. Performance is evaluated based on accuracy and speed. Experimental results confirm that Canny detection performs better, providing enhanced edge detection and noise reduction.</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882729"/>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MODULES AND ALGORITHM</a:t>
            </a:r>
            <a:endParaRPr lang="en-US" sz="4400" dirty="0"/>
          </a:p>
        </p:txBody>
      </p:sp>
      <p:sp>
        <p:nvSpPr>
          <p:cNvPr id="4" name="Text 1"/>
          <p:cNvSpPr/>
          <p:nvPr/>
        </p:nvSpPr>
        <p:spPr>
          <a:xfrm>
            <a:off x="6324124" y="2649736"/>
            <a:ext cx="7468553" cy="478631"/>
          </a:xfrm>
          <a:prstGeom prst="rect">
            <a:avLst/>
          </a:prstGeom>
          <a:noFill/>
          <a:ln/>
        </p:spPr>
        <p:txBody>
          <a:bodyPr wrap="none" lIns="0" tIns="0" rIns="0" bIns="0" rtlCol="0" anchor="t"/>
          <a:lstStyle/>
          <a:p>
            <a:pPr marL="0" indent="0">
              <a:lnSpc>
                <a:spcPts val="3750"/>
              </a:lnSpc>
              <a:buNone/>
            </a:pPr>
            <a:r>
              <a:rPr lang="en-US" sz="2350" dirty="0">
                <a:solidFill>
                  <a:srgbClr val="AEE4BD"/>
                </a:solidFill>
                <a:latin typeface="Cabin" pitchFamily="34" charset="0"/>
                <a:ea typeface="Cabin" pitchFamily="34" charset="-122"/>
                <a:cs typeface="Cabin" pitchFamily="34" charset="-120"/>
              </a:rPr>
              <a:t>MODULES</a:t>
            </a:r>
            <a:endParaRPr lang="en-US" sz="2350" dirty="0"/>
          </a:p>
        </p:txBody>
      </p:sp>
      <p:sp>
        <p:nvSpPr>
          <p:cNvPr id="5" name="Text 2"/>
          <p:cNvSpPr/>
          <p:nvPr/>
        </p:nvSpPr>
        <p:spPr>
          <a:xfrm>
            <a:off x="6324124" y="3397568"/>
            <a:ext cx="7468553" cy="766048"/>
          </a:xfrm>
          <a:prstGeom prst="rect">
            <a:avLst/>
          </a:prstGeom>
          <a:noFill/>
          <a:ln/>
        </p:spPr>
        <p:txBody>
          <a:bodyPr wrap="square" lIns="0" tIns="0" rIns="0" bIns="0" rtlCol="0" anchor="t"/>
          <a:lstStyle/>
          <a:p>
            <a:pPr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Image Preprocessing:</a:t>
            </a:r>
            <a:r>
              <a:rPr lang="en-US" sz="1850" dirty="0">
                <a:solidFill>
                  <a:srgbClr val="CAD6DE"/>
                </a:solidFill>
                <a:latin typeface="Cabin" pitchFamily="34" charset="0"/>
                <a:ea typeface="Cabin" pitchFamily="34" charset="-122"/>
                <a:cs typeface="Cabin" pitchFamily="34" charset="-120"/>
              </a:rPr>
              <a:t> Converts images to grayscale and applies noise reduction.</a:t>
            </a:r>
            <a:endParaRPr lang="en-US" sz="1850" dirty="0"/>
          </a:p>
        </p:txBody>
      </p:sp>
      <p:sp>
        <p:nvSpPr>
          <p:cNvPr id="6" name="Text 3"/>
          <p:cNvSpPr/>
          <p:nvPr/>
        </p:nvSpPr>
        <p:spPr>
          <a:xfrm>
            <a:off x="6324124" y="4247317"/>
            <a:ext cx="7468553" cy="383024"/>
          </a:xfrm>
          <a:prstGeom prst="rect">
            <a:avLst/>
          </a:prstGeom>
          <a:noFill/>
          <a:ln/>
        </p:spPr>
        <p:txBody>
          <a:bodyPr wrap="none" lIns="0" tIns="0" rIns="0" bIns="0" rtlCol="0" anchor="t"/>
          <a:lstStyle/>
          <a:p>
            <a:pPr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Edge Detection:</a:t>
            </a:r>
            <a:r>
              <a:rPr lang="en-US" sz="1850" dirty="0">
                <a:solidFill>
                  <a:srgbClr val="CAD6DE"/>
                </a:solidFill>
                <a:latin typeface="Cabin" pitchFamily="34" charset="0"/>
                <a:ea typeface="Cabin" pitchFamily="34" charset="-122"/>
                <a:cs typeface="Cabin" pitchFamily="34" charset="-120"/>
              </a:rPr>
              <a:t> Extracts edges using Canny and Sobel algorithms.</a:t>
            </a:r>
            <a:endParaRPr lang="en-US" sz="1850" dirty="0"/>
          </a:p>
        </p:txBody>
      </p:sp>
      <p:sp>
        <p:nvSpPr>
          <p:cNvPr id="7" name="Text 4"/>
          <p:cNvSpPr/>
          <p:nvPr/>
        </p:nvSpPr>
        <p:spPr>
          <a:xfrm>
            <a:off x="6324124" y="4714042"/>
            <a:ext cx="7468553" cy="383024"/>
          </a:xfrm>
          <a:prstGeom prst="rect">
            <a:avLst/>
          </a:prstGeom>
          <a:noFill/>
          <a:ln/>
        </p:spPr>
        <p:txBody>
          <a:bodyPr wrap="none" lIns="0" tIns="0" rIns="0" bIns="0" rtlCol="0" anchor="t"/>
          <a:lstStyle/>
          <a:p>
            <a:pPr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Feature Extraction:</a:t>
            </a:r>
            <a:r>
              <a:rPr lang="en-US" sz="1850" dirty="0">
                <a:solidFill>
                  <a:srgbClr val="CAD6DE"/>
                </a:solidFill>
                <a:latin typeface="Cabin" pitchFamily="34" charset="0"/>
                <a:ea typeface="Cabin" pitchFamily="34" charset="-122"/>
                <a:cs typeface="Cabin" pitchFamily="34" charset="-120"/>
              </a:rPr>
              <a:t> Identifies key facial features from detected edges.</a:t>
            </a:r>
            <a:endParaRPr lang="en-US" sz="1850" dirty="0"/>
          </a:p>
        </p:txBody>
      </p:sp>
      <p:sp>
        <p:nvSpPr>
          <p:cNvPr id="8" name="Text 5"/>
          <p:cNvSpPr/>
          <p:nvPr/>
        </p:nvSpPr>
        <p:spPr>
          <a:xfrm>
            <a:off x="6324124" y="5180767"/>
            <a:ext cx="7468553" cy="766048"/>
          </a:xfrm>
          <a:prstGeom prst="rect">
            <a:avLst/>
          </a:prstGeom>
          <a:noFill/>
          <a:ln/>
        </p:spPr>
        <p:txBody>
          <a:bodyPr wrap="square" lIns="0" tIns="0" rIns="0" bIns="0" rtlCol="0" anchor="t"/>
          <a:lstStyle/>
          <a:p>
            <a:pPr marL="342900" indent="-342900">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Performance Evaluation:</a:t>
            </a:r>
            <a:r>
              <a:rPr lang="en-US" sz="1850" dirty="0">
                <a:solidFill>
                  <a:srgbClr val="CAD6DE"/>
                </a:solidFill>
                <a:latin typeface="Cabin" pitchFamily="34" charset="0"/>
                <a:ea typeface="Cabin" pitchFamily="34" charset="-122"/>
                <a:cs typeface="Cabin" pitchFamily="34" charset="-120"/>
              </a:rPr>
              <a:t> Compares accuracy and speed of both algorithms.</a:t>
            </a:r>
            <a:endParaRPr lang="en-US" sz="1850" dirty="0"/>
          </a:p>
        </p:txBody>
      </p:sp>
      <p:sp>
        <p:nvSpPr>
          <p:cNvPr id="9" name="Text 6"/>
          <p:cNvSpPr/>
          <p:nvPr/>
        </p:nvSpPr>
        <p:spPr>
          <a:xfrm>
            <a:off x="6324124" y="6216015"/>
            <a:ext cx="7468553" cy="478631"/>
          </a:xfrm>
          <a:prstGeom prst="rect">
            <a:avLst/>
          </a:prstGeom>
          <a:noFill/>
          <a:ln/>
        </p:spPr>
        <p:txBody>
          <a:bodyPr wrap="none" lIns="0" tIns="0" rIns="0" bIns="0" rtlCol="0" anchor="t"/>
          <a:lstStyle/>
          <a:p>
            <a:pPr marL="0" indent="0">
              <a:lnSpc>
                <a:spcPts val="3750"/>
              </a:lnSpc>
              <a:buNone/>
            </a:pPr>
            <a:endParaRPr lang="en-US" sz="2350" dirty="0"/>
          </a:p>
        </p:txBody>
      </p:sp>
      <p:sp>
        <p:nvSpPr>
          <p:cNvPr id="10" name="Text 7"/>
          <p:cNvSpPr/>
          <p:nvPr/>
        </p:nvSpPr>
        <p:spPr>
          <a:xfrm>
            <a:off x="6324124" y="6963847"/>
            <a:ext cx="7468553"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11" name="Rectangle 10">
            <a:extLst>
              <a:ext uri="{FF2B5EF4-FFF2-40B4-BE49-F238E27FC236}">
                <a16:creationId xmlns:a16="http://schemas.microsoft.com/office/drawing/2014/main" id="{6C0451C6-350B-FD0F-E0E2-C26D2A19BC96}"/>
              </a:ext>
            </a:extLst>
          </p:cNvPr>
          <p:cNvSpPr/>
          <p:nvPr/>
        </p:nvSpPr>
        <p:spPr>
          <a:xfrm>
            <a:off x="12732152" y="7627716"/>
            <a:ext cx="1805651" cy="478631"/>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608534"/>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ALGORITHM</a:t>
            </a:r>
            <a:endParaRPr lang="en-US" sz="4400" dirty="0"/>
          </a:p>
        </p:txBody>
      </p:sp>
      <p:sp>
        <p:nvSpPr>
          <p:cNvPr id="4" name="Shape 1"/>
          <p:cNvSpPr/>
          <p:nvPr/>
        </p:nvSpPr>
        <p:spPr>
          <a:xfrm>
            <a:off x="6324124" y="2671524"/>
            <a:ext cx="3614618" cy="3949422"/>
          </a:xfrm>
          <a:prstGeom prst="roundRect">
            <a:avLst>
              <a:gd name="adj" fmla="val 993"/>
            </a:avLst>
          </a:prstGeom>
          <a:solidFill>
            <a:srgbClr val="304755"/>
          </a:solidFill>
          <a:ln/>
        </p:spPr>
      </p:sp>
      <p:sp>
        <p:nvSpPr>
          <p:cNvPr id="5" name="Text 2"/>
          <p:cNvSpPr/>
          <p:nvPr/>
        </p:nvSpPr>
        <p:spPr>
          <a:xfrm>
            <a:off x="6563439" y="2910840"/>
            <a:ext cx="3135987" cy="478631"/>
          </a:xfrm>
          <a:prstGeom prst="rect">
            <a:avLst/>
          </a:prstGeom>
          <a:noFill/>
          <a:ln/>
        </p:spPr>
        <p:txBody>
          <a:bodyPr wrap="none" lIns="0" tIns="0" rIns="0" bIns="0" rtlCol="0" anchor="t"/>
          <a:lstStyle/>
          <a:p>
            <a:pPr marL="0" indent="0">
              <a:lnSpc>
                <a:spcPts val="3750"/>
              </a:lnSpc>
              <a:buNone/>
            </a:pPr>
            <a:r>
              <a:rPr lang="en-US" sz="2350" b="1" dirty="0">
                <a:solidFill>
                  <a:srgbClr val="CAD6DE"/>
                </a:solidFill>
                <a:latin typeface="Cabin" pitchFamily="34" charset="0"/>
                <a:ea typeface="Cabin" pitchFamily="34" charset="-122"/>
                <a:cs typeface="Cabin" pitchFamily="34" charset="-120"/>
              </a:rPr>
              <a:t>C</a:t>
            </a:r>
            <a:r>
              <a:rPr lang="en-US" sz="2350" b="1" dirty="0">
                <a:solidFill>
                  <a:srgbClr val="AEE4BD"/>
                </a:solidFill>
                <a:latin typeface="Cabin" pitchFamily="34" charset="0"/>
                <a:ea typeface="Cabin" pitchFamily="34" charset="-122"/>
                <a:cs typeface="Cabin" pitchFamily="34" charset="-120"/>
              </a:rPr>
              <a:t>anny </a:t>
            </a:r>
            <a:endParaRPr lang="en-US" sz="2350" dirty="0"/>
          </a:p>
        </p:txBody>
      </p:sp>
      <p:sp>
        <p:nvSpPr>
          <p:cNvPr id="6" name="Text 3"/>
          <p:cNvSpPr/>
          <p:nvPr/>
        </p:nvSpPr>
        <p:spPr>
          <a:xfrm>
            <a:off x="6563439" y="3533061"/>
            <a:ext cx="3135987" cy="766048"/>
          </a:xfrm>
          <a:prstGeom prst="rect">
            <a:avLst/>
          </a:prstGeom>
          <a:noFill/>
          <a:ln/>
        </p:spPr>
        <p:txBody>
          <a:bodyPr wrap="square" lIns="0" tIns="0" rIns="0" bIns="0" rtlCol="0" anchor="t"/>
          <a:lstStyle/>
          <a:p>
            <a:pPr marL="342900" indent="-342900">
              <a:lnSpc>
                <a:spcPts val="3000"/>
              </a:lnSpc>
              <a:buSzPct val="100000"/>
              <a:buFont typeface="+mj-lt"/>
              <a:buAutoNum type="arabicPeriod"/>
            </a:pPr>
            <a:r>
              <a:rPr lang="en-US" sz="1850" dirty="0">
                <a:solidFill>
                  <a:srgbClr val="CAD6DE"/>
                </a:solidFill>
                <a:latin typeface="Cabin" pitchFamily="34" charset="0"/>
                <a:ea typeface="Cabin" pitchFamily="34" charset="-122"/>
                <a:cs typeface="Cabin" pitchFamily="34" charset="-120"/>
              </a:rPr>
              <a:t>Apply Gaussian filter to remove noise.</a:t>
            </a:r>
            <a:endParaRPr lang="en-US" sz="1850" dirty="0"/>
          </a:p>
        </p:txBody>
      </p:sp>
      <p:sp>
        <p:nvSpPr>
          <p:cNvPr id="7" name="Text 4"/>
          <p:cNvSpPr/>
          <p:nvPr/>
        </p:nvSpPr>
        <p:spPr>
          <a:xfrm>
            <a:off x="6563439" y="4382810"/>
            <a:ext cx="3135987" cy="766048"/>
          </a:xfrm>
          <a:prstGeom prst="rect">
            <a:avLst/>
          </a:prstGeom>
          <a:noFill/>
          <a:ln/>
        </p:spPr>
        <p:txBody>
          <a:bodyPr wrap="square" lIns="0" tIns="0" rIns="0" bIns="0" rtlCol="0" anchor="t"/>
          <a:lstStyle/>
          <a:p>
            <a:pPr marL="342900" indent="-342900">
              <a:lnSpc>
                <a:spcPts val="3000"/>
              </a:lnSpc>
              <a:buSzPct val="100000"/>
              <a:buFont typeface="+mj-lt"/>
              <a:buAutoNum type="arabicPeriod" startAt="2"/>
            </a:pPr>
            <a:r>
              <a:rPr lang="en-US" sz="1850" dirty="0">
                <a:solidFill>
                  <a:srgbClr val="CAD6DE"/>
                </a:solidFill>
                <a:latin typeface="Cabin" pitchFamily="34" charset="0"/>
                <a:ea typeface="Cabin" pitchFamily="34" charset="-122"/>
                <a:cs typeface="Cabin" pitchFamily="34" charset="-120"/>
              </a:rPr>
              <a:t>Compute image gradients to detect edges.</a:t>
            </a:r>
            <a:endParaRPr lang="en-US" sz="1850" dirty="0"/>
          </a:p>
        </p:txBody>
      </p:sp>
      <p:sp>
        <p:nvSpPr>
          <p:cNvPr id="8" name="Text 5"/>
          <p:cNvSpPr/>
          <p:nvPr/>
        </p:nvSpPr>
        <p:spPr>
          <a:xfrm>
            <a:off x="6563439" y="5232559"/>
            <a:ext cx="3135987" cy="766048"/>
          </a:xfrm>
          <a:prstGeom prst="rect">
            <a:avLst/>
          </a:prstGeom>
          <a:noFill/>
          <a:ln/>
        </p:spPr>
        <p:txBody>
          <a:bodyPr wrap="square" lIns="0" tIns="0" rIns="0" bIns="0" rtlCol="0" anchor="t"/>
          <a:lstStyle/>
          <a:p>
            <a:pPr marL="342900" indent="-342900">
              <a:lnSpc>
                <a:spcPts val="3000"/>
              </a:lnSpc>
              <a:buSzPct val="100000"/>
              <a:buFont typeface="+mj-lt"/>
              <a:buAutoNum type="arabicPeriod" startAt="3"/>
            </a:pPr>
            <a:r>
              <a:rPr lang="en-US" sz="1850" dirty="0">
                <a:solidFill>
                  <a:srgbClr val="CAD6DE"/>
                </a:solidFill>
                <a:latin typeface="Cabin" pitchFamily="34" charset="0"/>
                <a:ea typeface="Cabin" pitchFamily="34" charset="-122"/>
                <a:cs typeface="Cabin" pitchFamily="34" charset="-120"/>
              </a:rPr>
              <a:t>Perform non-maximum suppression to thin edges.</a:t>
            </a:r>
            <a:endParaRPr lang="en-US" sz="1850" dirty="0"/>
          </a:p>
        </p:txBody>
      </p:sp>
      <p:sp>
        <p:nvSpPr>
          <p:cNvPr id="9" name="Shape 6"/>
          <p:cNvSpPr/>
          <p:nvPr/>
        </p:nvSpPr>
        <p:spPr>
          <a:xfrm>
            <a:off x="10178058" y="2671524"/>
            <a:ext cx="3614618" cy="3949422"/>
          </a:xfrm>
          <a:prstGeom prst="roundRect">
            <a:avLst>
              <a:gd name="adj" fmla="val 993"/>
            </a:avLst>
          </a:prstGeom>
          <a:solidFill>
            <a:srgbClr val="304755"/>
          </a:solidFill>
          <a:ln/>
        </p:spPr>
      </p:sp>
      <p:sp>
        <p:nvSpPr>
          <p:cNvPr id="10" name="Text 7"/>
          <p:cNvSpPr/>
          <p:nvPr/>
        </p:nvSpPr>
        <p:spPr>
          <a:xfrm>
            <a:off x="10417373" y="2910840"/>
            <a:ext cx="3135987" cy="478631"/>
          </a:xfrm>
          <a:prstGeom prst="rect">
            <a:avLst/>
          </a:prstGeom>
          <a:noFill/>
          <a:ln/>
        </p:spPr>
        <p:txBody>
          <a:bodyPr wrap="none" lIns="0" tIns="0" rIns="0" bIns="0" rtlCol="0" anchor="t"/>
          <a:lstStyle/>
          <a:p>
            <a:pPr marL="0" indent="0">
              <a:lnSpc>
                <a:spcPts val="3750"/>
              </a:lnSpc>
              <a:buNone/>
            </a:pPr>
            <a:r>
              <a:rPr lang="en-US" sz="2350" b="1" dirty="0">
                <a:solidFill>
                  <a:srgbClr val="AEE4BD"/>
                </a:solidFill>
                <a:latin typeface="Cabin" pitchFamily="34" charset="0"/>
                <a:ea typeface="Cabin" pitchFamily="34" charset="-122"/>
                <a:cs typeface="Cabin" pitchFamily="34" charset="-120"/>
              </a:rPr>
              <a:t>Sobel </a:t>
            </a:r>
            <a:endParaRPr lang="en-US" sz="2350" dirty="0"/>
          </a:p>
        </p:txBody>
      </p:sp>
      <p:sp>
        <p:nvSpPr>
          <p:cNvPr id="11" name="Text 8"/>
          <p:cNvSpPr/>
          <p:nvPr/>
        </p:nvSpPr>
        <p:spPr>
          <a:xfrm>
            <a:off x="10417373" y="3533061"/>
            <a:ext cx="3135987" cy="1149072"/>
          </a:xfrm>
          <a:prstGeom prst="rect">
            <a:avLst/>
          </a:prstGeom>
          <a:noFill/>
          <a:ln/>
        </p:spPr>
        <p:txBody>
          <a:bodyPr wrap="square" lIns="0" tIns="0" rIns="0" bIns="0" rtlCol="0" anchor="t"/>
          <a:lstStyle/>
          <a:p>
            <a:pPr marL="342900" indent="-342900">
              <a:lnSpc>
                <a:spcPts val="3000"/>
              </a:lnSpc>
              <a:buSzPct val="100000"/>
              <a:buFont typeface="+mj-lt"/>
              <a:buAutoNum type="arabicPeriod"/>
            </a:pPr>
            <a:r>
              <a:rPr lang="en-US" sz="1850" dirty="0">
                <a:solidFill>
                  <a:srgbClr val="CAD6DE"/>
                </a:solidFill>
                <a:latin typeface="Cabin" pitchFamily="34" charset="0"/>
                <a:ea typeface="Cabin" pitchFamily="34" charset="-122"/>
                <a:cs typeface="Cabin" pitchFamily="34" charset="-120"/>
              </a:rPr>
              <a:t>Apply convolution with Sobel kernels (Gx and Gy) to detect edges.</a:t>
            </a:r>
            <a:endParaRPr lang="en-US" sz="1850" dirty="0"/>
          </a:p>
        </p:txBody>
      </p:sp>
      <p:sp>
        <p:nvSpPr>
          <p:cNvPr id="12" name="Text 9"/>
          <p:cNvSpPr/>
          <p:nvPr/>
        </p:nvSpPr>
        <p:spPr>
          <a:xfrm>
            <a:off x="10417373" y="4765834"/>
            <a:ext cx="3135987" cy="766048"/>
          </a:xfrm>
          <a:prstGeom prst="rect">
            <a:avLst/>
          </a:prstGeom>
          <a:noFill/>
          <a:ln/>
        </p:spPr>
        <p:txBody>
          <a:bodyPr wrap="square" lIns="0" tIns="0" rIns="0" bIns="0" rtlCol="0" anchor="t"/>
          <a:lstStyle/>
          <a:p>
            <a:pPr marL="342900" indent="-342900">
              <a:lnSpc>
                <a:spcPts val="3000"/>
              </a:lnSpc>
              <a:buSzPct val="100000"/>
              <a:buFont typeface="+mj-lt"/>
              <a:buAutoNum type="arabicPeriod" startAt="2"/>
            </a:pPr>
            <a:r>
              <a:rPr lang="en-US" sz="1850" dirty="0">
                <a:solidFill>
                  <a:srgbClr val="CAD6DE"/>
                </a:solidFill>
                <a:latin typeface="Cabin" pitchFamily="34" charset="0"/>
                <a:ea typeface="Cabin" pitchFamily="34" charset="-122"/>
                <a:cs typeface="Cabin" pitchFamily="34" charset="-120"/>
              </a:rPr>
              <a:t>Compute gradient magnitude and direction.</a:t>
            </a:r>
            <a:endParaRPr lang="en-US" sz="1850" dirty="0"/>
          </a:p>
        </p:txBody>
      </p:sp>
      <p:sp>
        <p:nvSpPr>
          <p:cNvPr id="13" name="Text 10"/>
          <p:cNvSpPr/>
          <p:nvPr/>
        </p:nvSpPr>
        <p:spPr>
          <a:xfrm>
            <a:off x="10417373" y="5615583"/>
            <a:ext cx="3135987" cy="766048"/>
          </a:xfrm>
          <a:prstGeom prst="rect">
            <a:avLst/>
          </a:prstGeom>
          <a:noFill/>
          <a:ln/>
        </p:spPr>
        <p:txBody>
          <a:bodyPr wrap="square" lIns="0" tIns="0" rIns="0" bIns="0" rtlCol="0" anchor="t"/>
          <a:lstStyle/>
          <a:p>
            <a:pPr marL="342900" indent="-342900">
              <a:lnSpc>
                <a:spcPts val="3000"/>
              </a:lnSpc>
              <a:buSzPct val="100000"/>
              <a:buFont typeface="+mj-lt"/>
              <a:buAutoNum type="arabicPeriod" startAt="3"/>
            </a:pPr>
            <a:r>
              <a:rPr lang="en-US" sz="1850" dirty="0">
                <a:solidFill>
                  <a:srgbClr val="CAD6DE"/>
                </a:solidFill>
                <a:latin typeface="Cabin" pitchFamily="34" charset="0"/>
                <a:ea typeface="Cabin" pitchFamily="34" charset="-122"/>
                <a:cs typeface="Cabin" pitchFamily="34" charset="-120"/>
              </a:rPr>
              <a:t>Use a threshold to identify edges.</a:t>
            </a:r>
            <a:endParaRPr lang="en-US" sz="1850" dirty="0"/>
          </a:p>
        </p:txBody>
      </p:sp>
      <p:sp>
        <p:nvSpPr>
          <p:cNvPr id="14" name="Rectangle 13">
            <a:extLst>
              <a:ext uri="{FF2B5EF4-FFF2-40B4-BE49-F238E27FC236}">
                <a16:creationId xmlns:a16="http://schemas.microsoft.com/office/drawing/2014/main" id="{76CE2E50-E62D-855F-32EE-EBF820D9BEDC}"/>
              </a:ext>
            </a:extLst>
          </p:cNvPr>
          <p:cNvSpPr/>
          <p:nvPr/>
        </p:nvSpPr>
        <p:spPr>
          <a:xfrm>
            <a:off x="12847899" y="7789762"/>
            <a:ext cx="1655179" cy="335666"/>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434233"/>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CONCLUSION</a:t>
            </a:r>
            <a:endParaRPr lang="en-US" sz="4400" dirty="0"/>
          </a:p>
        </p:txBody>
      </p:sp>
      <p:sp>
        <p:nvSpPr>
          <p:cNvPr id="4" name="Text 1"/>
          <p:cNvSpPr/>
          <p:nvPr/>
        </p:nvSpPr>
        <p:spPr>
          <a:xfrm>
            <a:off x="837724" y="3497223"/>
            <a:ext cx="7468553" cy="2298144"/>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Edge detection plays a vital role in face recognition by reducing data complexity while retaining critical information. This study compares Canny and Sobel edge detection algorithms for facial recognition. The results demonstrate that the Canny algorithm provides higher accuracy and efficiency compared to Sobel, making it a preferred choice for edge-based recognition systems.</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1022033"/>
            <a:ext cx="6185535" cy="6185535"/>
          </a:xfrm>
          <a:prstGeom prst="rect">
            <a:avLst/>
          </a:prstGeom>
        </p:spPr>
      </p:pic>
      <p:sp>
        <p:nvSpPr>
          <p:cNvPr id="3" name="Text 0"/>
          <p:cNvSpPr/>
          <p:nvPr/>
        </p:nvSpPr>
        <p:spPr>
          <a:xfrm>
            <a:off x="7614761" y="1638419"/>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REFERENCES</a:t>
            </a:r>
            <a:endParaRPr lang="en-US" sz="4400" dirty="0"/>
          </a:p>
        </p:txBody>
      </p:sp>
      <p:sp>
        <p:nvSpPr>
          <p:cNvPr id="4" name="Text 1"/>
          <p:cNvSpPr/>
          <p:nvPr/>
        </p:nvSpPr>
        <p:spPr>
          <a:xfrm>
            <a:off x="7614761" y="2581751"/>
            <a:ext cx="6185535" cy="76604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Z. Othman, H. Haron, M. Rafiq, A. Kadir, "Comparison of Canny and Sobel Edge Detection in MRI Images."</a:t>
            </a:r>
            <a:endParaRPr lang="en-US" sz="1850" dirty="0"/>
          </a:p>
        </p:txBody>
      </p:sp>
      <p:sp>
        <p:nvSpPr>
          <p:cNvPr id="5" name="Text 2"/>
          <p:cNvSpPr/>
          <p:nvPr/>
        </p:nvSpPr>
        <p:spPr>
          <a:xfrm>
            <a:off x="7614761" y="3431500"/>
            <a:ext cx="6185535" cy="76604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M. Heath, T. Sanocki, K. Bowyer, "Comparison of Edge Detectors: A Methodology and Initial Study."</a:t>
            </a:r>
            <a:endParaRPr lang="en-US" sz="1850" dirty="0"/>
          </a:p>
        </p:txBody>
      </p:sp>
      <p:sp>
        <p:nvSpPr>
          <p:cNvPr id="6" name="Text 3"/>
          <p:cNvSpPr/>
          <p:nvPr/>
        </p:nvSpPr>
        <p:spPr>
          <a:xfrm>
            <a:off x="7614761" y="4281249"/>
            <a:ext cx="6185535" cy="76604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M. Sharifi, M. Fathy, M. Mahmoudi, "A Classified and Comparative Study of Edge Detection Algorithms."</a:t>
            </a:r>
            <a:endParaRPr lang="en-US" sz="1850" dirty="0"/>
          </a:p>
        </p:txBody>
      </p:sp>
      <p:sp>
        <p:nvSpPr>
          <p:cNvPr id="7" name="Text 4"/>
          <p:cNvSpPr/>
          <p:nvPr/>
        </p:nvSpPr>
        <p:spPr>
          <a:xfrm>
            <a:off x="7614761" y="5130998"/>
            <a:ext cx="6185535" cy="76604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M. Basu, "Gaussian-Based Edge Detection Methods—A Survey."</a:t>
            </a:r>
            <a:endParaRPr lang="en-US" sz="1850" dirty="0"/>
          </a:p>
        </p:txBody>
      </p:sp>
      <p:sp>
        <p:nvSpPr>
          <p:cNvPr id="8" name="Text 5"/>
          <p:cNvSpPr/>
          <p:nvPr/>
        </p:nvSpPr>
        <p:spPr>
          <a:xfrm>
            <a:off x="7614761" y="5980748"/>
            <a:ext cx="6185535" cy="76604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CAD6DE"/>
                </a:solidFill>
                <a:latin typeface="Cabin" pitchFamily="34" charset="0"/>
                <a:ea typeface="Cabin" pitchFamily="34" charset="-122"/>
                <a:cs typeface="Cabin" pitchFamily="34" charset="-120"/>
              </a:rPr>
              <a:t>M. Sudarshan, P. G. Mohan, S. V. Gangashetty, "Optimized Edge Detection Algorithm for Face Recognition."</a:t>
            </a:r>
            <a:endParaRPr lang="en-US" sz="1850" dirty="0"/>
          </a:p>
        </p:txBody>
      </p:sp>
      <p:sp>
        <p:nvSpPr>
          <p:cNvPr id="9" name="Rectangle 8">
            <a:extLst>
              <a:ext uri="{FF2B5EF4-FFF2-40B4-BE49-F238E27FC236}">
                <a16:creationId xmlns:a16="http://schemas.microsoft.com/office/drawing/2014/main" id="{AAC43CEC-9874-D9AF-B5D7-9EE659A9284A}"/>
              </a:ext>
            </a:extLst>
          </p:cNvPr>
          <p:cNvSpPr/>
          <p:nvPr/>
        </p:nvSpPr>
        <p:spPr>
          <a:xfrm>
            <a:off x="12801600" y="7743463"/>
            <a:ext cx="1724628" cy="381965"/>
          </a:xfrm>
          <a:prstGeom prst="rect">
            <a:avLst/>
          </a:prstGeom>
          <a:solidFill>
            <a:srgbClr val="112836"/>
          </a:solidFill>
          <a:ln>
            <a:solidFill>
              <a:srgbClr val="112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538</Words>
  <Application>Microsoft Office PowerPoint</Application>
  <PresentationFormat>Custom</PresentationFormat>
  <Paragraphs>63</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Unbounded</vt:lpstr>
      <vt:lpstr>Arial</vt:lpstr>
      <vt:lpstr>Cabin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Hariharan S</cp:lastModifiedBy>
  <cp:revision>3</cp:revision>
  <dcterms:created xsi:type="dcterms:W3CDTF">2025-02-24T13:22:05Z</dcterms:created>
  <dcterms:modified xsi:type="dcterms:W3CDTF">2025-03-18T12:18:29Z</dcterms:modified>
</cp:coreProperties>
</file>